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8" r:id="rId3"/>
    <p:sldId id="267" r:id="rId4"/>
    <p:sldId id="270" r:id="rId5"/>
    <p:sldId id="271" r:id="rId6"/>
    <p:sldId id="259" r:id="rId7"/>
    <p:sldId id="260" r:id="rId8"/>
    <p:sldId id="261" r:id="rId9"/>
    <p:sldId id="262" r:id="rId10"/>
    <p:sldId id="263" r:id="rId11"/>
    <p:sldId id="268" r:id="rId12"/>
    <p:sldId id="269" r:id="rId13"/>
    <p:sldId id="272" r:id="rId14"/>
    <p:sldId id="27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31"/>
  </p:normalViewPr>
  <p:slideViewPr>
    <p:cSldViewPr snapToGrid="0" snapToObjects="1">
      <p:cViewPr varScale="1">
        <p:scale>
          <a:sx n="101" d="100"/>
          <a:sy n="101" d="100"/>
        </p:scale>
        <p:origin x="46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2.jpeg>
</file>

<file path=ppt/media/image3.tiff>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F0387D-0AF1-4B43-9D95-6DA9E7A288FA}" type="datetimeFigureOut">
              <a:rPr lang="en-US" smtClean="0"/>
              <a:t>9/24/18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538A4A-05AB-CC4B-9CC2-67D7938B6A5A}" type="slidenum">
              <a:rPr lang="en-US" smtClean="0"/>
              <a:t>‹#›</a:t>
            </a:fld>
            <a:endParaRPr lang="en-US"/>
          </a:p>
        </p:txBody>
      </p:sp>
    </p:spTree>
    <p:extLst>
      <p:ext uri="{BB962C8B-B14F-4D97-AF65-F5344CB8AC3E}">
        <p14:creationId xmlns:p14="http://schemas.microsoft.com/office/powerpoint/2010/main" val="1808917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www.imec-int.com</a:t>
            </a:r>
            <a:r>
              <a:rPr lang="en-US" dirty="0" smtClean="0"/>
              <a:t>/</a:t>
            </a:r>
            <a:r>
              <a:rPr lang="en-US" dirty="0" err="1" smtClean="0"/>
              <a:t>en</a:t>
            </a:r>
            <a:r>
              <a:rPr lang="en-US" dirty="0" smtClean="0"/>
              <a:t>/articles/imec-s-sweet-study-collects-world-s-largest-dataset-on-stress-detection</a:t>
            </a:r>
            <a:endParaRPr lang="en-US" dirty="0"/>
          </a:p>
        </p:txBody>
      </p:sp>
      <p:sp>
        <p:nvSpPr>
          <p:cNvPr id="4" name="Slide Number Placeholder 3"/>
          <p:cNvSpPr>
            <a:spLocks noGrp="1"/>
          </p:cNvSpPr>
          <p:nvPr>
            <p:ph type="sldNum" sz="quarter" idx="10"/>
          </p:nvPr>
        </p:nvSpPr>
        <p:spPr/>
        <p:txBody>
          <a:bodyPr/>
          <a:lstStyle/>
          <a:p>
            <a:fld id="{9E538A4A-05AB-CC4B-9CC2-67D7938B6A5A}" type="slidenum">
              <a:rPr lang="en-US" smtClean="0"/>
              <a:t>2</a:t>
            </a:fld>
            <a:endParaRPr lang="en-US"/>
          </a:p>
        </p:txBody>
      </p:sp>
    </p:spTree>
    <p:extLst>
      <p:ext uri="{BB962C8B-B14F-4D97-AF65-F5344CB8AC3E}">
        <p14:creationId xmlns:p14="http://schemas.microsoft.com/office/powerpoint/2010/main" val="2110710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9/24/18</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9/24/18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9/24/18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9/24/18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9/24/18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9/24/18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9/24/18</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9/24/18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9/24/18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9/24/18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9/24/18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9/24/18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9/24/18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9/24/18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9/24/18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9/24/18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Drag picture to placeholder or click icon to add</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9/24/18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cstate="email">
                <a:duotone>
                  <a:schemeClr val="dk2">
                    <a:shade val="69000"/>
                    <a:hueMod val="91000"/>
                    <a:satMod val="164000"/>
                    <a:lumMod val="74000"/>
                  </a:schemeClr>
                  <a:schemeClr val="dk2">
                    <a:hueMod val="124000"/>
                    <a:satMod val="140000"/>
                    <a:lumMod val="142000"/>
                  </a:schemeClr>
                </a:duotone>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9/24/18</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807633"/>
            <a:ext cx="8825658" cy="2677648"/>
          </a:xfrm>
        </p:spPr>
        <p:txBody>
          <a:bodyPr/>
          <a:lstStyle/>
          <a:p>
            <a:r>
              <a:rPr lang="en-US" dirty="0" smtClean="0"/>
              <a:t>Smart Companion</a:t>
            </a:r>
            <a:endParaRPr lang="en-US" dirty="0"/>
          </a:p>
        </p:txBody>
      </p:sp>
      <p:sp>
        <p:nvSpPr>
          <p:cNvPr id="3" name="Subtitle 2"/>
          <p:cNvSpPr>
            <a:spLocks noGrp="1"/>
          </p:cNvSpPr>
          <p:nvPr>
            <p:ph type="subTitle" idx="1"/>
          </p:nvPr>
        </p:nvSpPr>
        <p:spPr>
          <a:xfrm>
            <a:off x="1154955" y="4485281"/>
            <a:ext cx="8825658" cy="1331320"/>
          </a:xfrm>
        </p:spPr>
        <p:txBody>
          <a:bodyPr>
            <a:normAutofit fontScale="70000" lnSpcReduction="20000"/>
          </a:bodyPr>
          <a:lstStyle/>
          <a:p>
            <a:pPr algn="ctr"/>
            <a:r>
              <a:rPr lang="en-US" sz="3100" dirty="0" err="1" smtClean="0">
                <a:solidFill>
                  <a:schemeClr val="bg1"/>
                </a:solidFill>
              </a:rPr>
              <a:t>LumoHack</a:t>
            </a:r>
            <a:r>
              <a:rPr lang="en-US" sz="3100" dirty="0" smtClean="0">
                <a:solidFill>
                  <a:schemeClr val="bg1"/>
                </a:solidFill>
              </a:rPr>
              <a:t> 2018</a:t>
            </a:r>
          </a:p>
          <a:p>
            <a:pPr algn="ctr"/>
            <a:endParaRPr lang="en-US" sz="2400" dirty="0" smtClean="0">
              <a:solidFill>
                <a:schemeClr val="bg1"/>
              </a:solidFill>
            </a:endParaRPr>
          </a:p>
          <a:p>
            <a:pPr algn="ctr"/>
            <a:r>
              <a:rPr lang="en-US" dirty="0"/>
              <a:t>Travis </a:t>
            </a:r>
            <a:r>
              <a:rPr lang="en-US" dirty="0" smtClean="0"/>
              <a:t>Friday	</a:t>
            </a:r>
            <a:r>
              <a:rPr lang="en-US" dirty="0" err="1" smtClean="0"/>
              <a:t>Jatin</a:t>
            </a:r>
            <a:r>
              <a:rPr lang="en-US" dirty="0" smtClean="0"/>
              <a:t> </a:t>
            </a:r>
            <a:r>
              <a:rPr lang="en-US" dirty="0" err="1" smtClean="0"/>
              <a:t>Suneja</a:t>
            </a:r>
            <a:r>
              <a:rPr lang="en-US" dirty="0" smtClean="0"/>
              <a:t> </a:t>
            </a:r>
          </a:p>
          <a:p>
            <a:pPr algn="ctr"/>
            <a:r>
              <a:rPr lang="en-US" dirty="0" smtClean="0"/>
              <a:t> 	</a:t>
            </a:r>
            <a:r>
              <a:rPr lang="en-US" dirty="0" err="1" smtClean="0"/>
              <a:t>Takudzwa</a:t>
            </a:r>
            <a:r>
              <a:rPr lang="en-US" dirty="0" smtClean="0"/>
              <a:t> </a:t>
            </a:r>
            <a:r>
              <a:rPr lang="en-US" dirty="0" err="1" smtClean="0"/>
              <a:t>Mhonde</a:t>
            </a:r>
            <a:r>
              <a:rPr lang="en-US" dirty="0" smtClean="0"/>
              <a:t>       Ibrahim El-</a:t>
            </a:r>
            <a:r>
              <a:rPr lang="en-US" dirty="0" err="1" smtClean="0"/>
              <a:t>Chami</a:t>
            </a:r>
            <a:r>
              <a:rPr lang="en-US" dirty="0" smtClean="0"/>
              <a:t> </a:t>
            </a:r>
          </a:p>
        </p:txBody>
      </p:sp>
    </p:spTree>
    <p:extLst>
      <p:ext uri="{BB962C8B-B14F-4D97-AF65-F5344CB8AC3E}">
        <p14:creationId xmlns:p14="http://schemas.microsoft.com/office/powerpoint/2010/main" val="762672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 (Smart </a:t>
            </a:r>
            <a:r>
              <a:rPr lang="en-US" dirty="0"/>
              <a:t>C</a:t>
            </a:r>
            <a:r>
              <a:rPr lang="en-US" dirty="0" smtClean="0"/>
              <a:t>ompanion app)</a:t>
            </a:r>
            <a:endParaRPr lang="en-US" dirty="0"/>
          </a:p>
        </p:txBody>
      </p:sp>
      <p:sp>
        <p:nvSpPr>
          <p:cNvPr id="3" name="Content Placeholder 2"/>
          <p:cNvSpPr>
            <a:spLocks noGrp="1"/>
          </p:cNvSpPr>
          <p:nvPr>
            <p:ph idx="1"/>
          </p:nvPr>
        </p:nvSpPr>
        <p:spPr>
          <a:xfrm>
            <a:off x="532654" y="2552700"/>
            <a:ext cx="6807946" cy="3416300"/>
          </a:xfrm>
        </p:spPr>
        <p:txBody>
          <a:bodyPr>
            <a:normAutofit/>
          </a:bodyPr>
          <a:lstStyle/>
          <a:p>
            <a:r>
              <a:rPr lang="en-US" dirty="0" smtClean="0"/>
              <a:t>App designed for preventative measures against high stress levels and its impacts</a:t>
            </a:r>
          </a:p>
          <a:p>
            <a:endParaRPr lang="en-US" dirty="0" smtClean="0"/>
          </a:p>
          <a:p>
            <a:pPr lvl="1"/>
            <a:r>
              <a:rPr lang="en-US" dirty="0" smtClean="0"/>
              <a:t>3 Short</a:t>
            </a:r>
            <a:r>
              <a:rPr lang="en-US" dirty="0"/>
              <a:t>, quick answer questions for participants to </a:t>
            </a:r>
            <a:r>
              <a:rPr lang="en-US" dirty="0" smtClean="0"/>
              <a:t>self-report </a:t>
            </a:r>
            <a:r>
              <a:rPr lang="en-US" dirty="0"/>
              <a:t>stress levels </a:t>
            </a:r>
            <a:r>
              <a:rPr lang="en-US" dirty="0" smtClean="0"/>
              <a:t>during their shifts</a:t>
            </a:r>
          </a:p>
          <a:p>
            <a:pPr lvl="1"/>
            <a:endParaRPr lang="en-US" dirty="0" smtClean="0"/>
          </a:p>
          <a:p>
            <a:pPr lvl="1"/>
            <a:r>
              <a:rPr lang="en-US" dirty="0" smtClean="0"/>
              <a:t>Designed to take as minimum time as possible (10s-20s)</a:t>
            </a:r>
          </a:p>
          <a:p>
            <a:pPr lvl="1"/>
            <a:endParaRPr lang="en-US" dirty="0"/>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625102" y="1600200"/>
            <a:ext cx="2582529" cy="5257800"/>
          </a:xfrm>
          <a:prstGeom prst="rect">
            <a:avLst/>
          </a:prstGeom>
        </p:spPr>
      </p:pic>
    </p:spTree>
    <p:extLst>
      <p:ext uri="{BB962C8B-B14F-4D97-AF65-F5344CB8AC3E}">
        <p14:creationId xmlns:p14="http://schemas.microsoft.com/office/powerpoint/2010/main" val="5916305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Survey (Smart Companion app)</a:t>
            </a:r>
          </a:p>
        </p:txBody>
      </p:sp>
      <p:sp>
        <p:nvSpPr>
          <p:cNvPr id="3" name="Content Placeholder 2"/>
          <p:cNvSpPr>
            <a:spLocks noGrp="1"/>
          </p:cNvSpPr>
          <p:nvPr>
            <p:ph idx="1"/>
          </p:nvPr>
        </p:nvSpPr>
        <p:spPr>
          <a:xfrm>
            <a:off x="660401" y="2603500"/>
            <a:ext cx="6578600" cy="3416300"/>
          </a:xfrm>
        </p:spPr>
        <p:txBody>
          <a:bodyPr/>
          <a:lstStyle/>
          <a:p>
            <a:pPr lvl="1"/>
            <a:r>
              <a:rPr lang="en-US" dirty="0"/>
              <a:t>Friendly reminders to complete survey during the day as well as</a:t>
            </a:r>
          </a:p>
          <a:p>
            <a:pPr lvl="1"/>
            <a:endParaRPr lang="en-US" dirty="0"/>
          </a:p>
          <a:p>
            <a:pPr lvl="1"/>
            <a:r>
              <a:rPr lang="en-US" dirty="0" smtClean="0"/>
              <a:t>Users set their own suggestions for </a:t>
            </a:r>
            <a:r>
              <a:rPr lang="en-US" dirty="0"/>
              <a:t>stress relievers </a:t>
            </a:r>
          </a:p>
          <a:p>
            <a:endParaRPr lang="en-US" dirty="0"/>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655393" y="1680632"/>
            <a:ext cx="2521947" cy="5177368"/>
          </a:xfrm>
          <a:prstGeom prst="rect">
            <a:avLst/>
          </a:prstGeom>
        </p:spPr>
      </p:pic>
    </p:spTree>
    <p:extLst>
      <p:ext uri="{BB962C8B-B14F-4D97-AF65-F5344CB8AC3E}">
        <p14:creationId xmlns:p14="http://schemas.microsoft.com/office/powerpoint/2010/main" val="19343643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Survey (Smart Companion app)</a:t>
            </a:r>
          </a:p>
        </p:txBody>
      </p:sp>
      <p:sp>
        <p:nvSpPr>
          <p:cNvPr id="3" name="Content Placeholder 2"/>
          <p:cNvSpPr>
            <a:spLocks noGrp="1"/>
          </p:cNvSpPr>
          <p:nvPr>
            <p:ph idx="1"/>
          </p:nvPr>
        </p:nvSpPr>
        <p:spPr>
          <a:xfrm>
            <a:off x="660401" y="2603500"/>
            <a:ext cx="6578600" cy="3416300"/>
          </a:xfrm>
        </p:spPr>
        <p:txBody>
          <a:bodyPr/>
          <a:lstStyle/>
          <a:p>
            <a:pPr lvl="1"/>
            <a:r>
              <a:rPr lang="en-US" dirty="0" smtClean="0"/>
              <a:t>Weekly results (compared with previous weeks) based on physiological and self-reported survey</a:t>
            </a:r>
          </a:p>
          <a:p>
            <a:pPr lvl="1"/>
            <a:endParaRPr lang="en-US" dirty="0"/>
          </a:p>
          <a:p>
            <a:pPr lvl="1"/>
            <a:r>
              <a:rPr lang="en-US" dirty="0"/>
              <a:t>Suggestions for user-input stress relievers </a:t>
            </a:r>
          </a:p>
          <a:p>
            <a:pPr lvl="1"/>
            <a:endParaRPr lang="en-US" dirty="0" smtClean="0"/>
          </a:p>
          <a:p>
            <a:pPr lvl="1"/>
            <a:endParaRPr lang="en-US" dirty="0"/>
          </a:p>
          <a:p>
            <a:pPr lvl="1"/>
            <a:endParaRPr lang="en-US" dirty="0"/>
          </a:p>
          <a:p>
            <a:endParaRPr lang="en-US" dirty="0"/>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653594" y="1680632"/>
            <a:ext cx="2525545" cy="5177368"/>
          </a:xfrm>
          <a:prstGeom prst="rect">
            <a:avLst/>
          </a:prstGeom>
        </p:spPr>
      </p:pic>
    </p:spTree>
    <p:extLst>
      <p:ext uri="{BB962C8B-B14F-4D97-AF65-F5344CB8AC3E}">
        <p14:creationId xmlns:p14="http://schemas.microsoft.com/office/powerpoint/2010/main" val="14956586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layout</a:t>
            </a:r>
            <a:endParaRPr lang="en-US" dirty="0"/>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03098" y="2654300"/>
            <a:ext cx="2363400" cy="4203700"/>
          </a:xfrm>
          <a:prstGeom prst="rect">
            <a:avLst/>
          </a:prstGeom>
        </p:spPr>
      </p:pic>
      <p:pic>
        <p:nvPicPr>
          <p:cNvPr id="5" name="Picture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866498" y="2654300"/>
            <a:ext cx="2363399" cy="4203700"/>
          </a:xfrm>
          <a:prstGeom prst="rect">
            <a:avLst/>
          </a:prstGeom>
        </p:spPr>
      </p:pic>
      <p:pic>
        <p:nvPicPr>
          <p:cNvPr id="6" name="Picture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593296" y="2654300"/>
            <a:ext cx="2363399" cy="4203700"/>
          </a:xfrm>
          <a:prstGeom prst="rect">
            <a:avLst/>
          </a:prstGeom>
        </p:spPr>
      </p:pic>
      <p:pic>
        <p:nvPicPr>
          <p:cNvPr id="7" name="Picture 6"/>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229897" y="2654300"/>
            <a:ext cx="2363399" cy="4203700"/>
          </a:xfrm>
          <a:prstGeom prst="rect">
            <a:avLst/>
          </a:prstGeom>
        </p:spPr>
      </p:pic>
      <p:pic>
        <p:nvPicPr>
          <p:cNvPr id="8" name="Picture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39700" y="2654300"/>
            <a:ext cx="2363399" cy="4203700"/>
          </a:xfrm>
          <a:prstGeom prst="rect">
            <a:avLst/>
          </a:prstGeom>
        </p:spPr>
      </p:pic>
      <p:sp>
        <p:nvSpPr>
          <p:cNvPr id="9" name="Content Placeholder 2"/>
          <p:cNvSpPr>
            <a:spLocks noGrp="1"/>
          </p:cNvSpPr>
          <p:nvPr>
            <p:ph idx="1"/>
          </p:nvPr>
        </p:nvSpPr>
        <p:spPr>
          <a:xfrm>
            <a:off x="508000" y="2254250"/>
            <a:ext cx="11341100" cy="977900"/>
          </a:xfrm>
        </p:spPr>
        <p:txBody>
          <a:bodyPr>
            <a:normAutofit/>
          </a:bodyPr>
          <a:lstStyle/>
          <a:p>
            <a:pPr lvl="1"/>
            <a:r>
              <a:rPr lang="en-US" dirty="0" smtClean="0"/>
              <a:t>Worked on app design, but didn’t have enough time to implement everything</a:t>
            </a:r>
          </a:p>
          <a:p>
            <a:pPr lvl="1"/>
            <a:endParaRPr lang="en-US" dirty="0"/>
          </a:p>
          <a:p>
            <a:pPr lvl="1"/>
            <a:endParaRPr lang="en-US" dirty="0"/>
          </a:p>
          <a:p>
            <a:endParaRPr lang="en-US" dirty="0"/>
          </a:p>
        </p:txBody>
      </p:sp>
    </p:spTree>
    <p:extLst>
      <p:ext uri="{BB962C8B-B14F-4D97-AF65-F5344CB8AC3E}">
        <p14:creationId xmlns:p14="http://schemas.microsoft.com/office/powerpoint/2010/main" val="21309188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 to move forward</a:t>
            </a:r>
            <a:endParaRPr lang="en-US" dirty="0"/>
          </a:p>
        </p:txBody>
      </p:sp>
      <p:sp>
        <p:nvSpPr>
          <p:cNvPr id="3" name="Content Placeholder 2"/>
          <p:cNvSpPr>
            <a:spLocks noGrp="1"/>
          </p:cNvSpPr>
          <p:nvPr>
            <p:ph idx="1"/>
          </p:nvPr>
        </p:nvSpPr>
        <p:spPr>
          <a:xfrm>
            <a:off x="431800" y="2603500"/>
            <a:ext cx="11341100" cy="3835400"/>
          </a:xfrm>
        </p:spPr>
        <p:txBody>
          <a:bodyPr>
            <a:normAutofit/>
          </a:bodyPr>
          <a:lstStyle/>
          <a:p>
            <a:pPr fontAlgn="base"/>
            <a:r>
              <a:rPr lang="en-US" dirty="0"/>
              <a:t>I</a:t>
            </a:r>
            <a:r>
              <a:rPr lang="en-US" dirty="0" smtClean="0"/>
              <a:t>f case any of the organizations are interested in such a study</a:t>
            </a:r>
          </a:p>
          <a:p>
            <a:pPr lvl="1" fontAlgn="base"/>
            <a:endParaRPr lang="en-US" dirty="0" smtClean="0"/>
          </a:p>
          <a:p>
            <a:pPr lvl="1" fontAlgn="base"/>
            <a:r>
              <a:rPr lang="en-US" dirty="0" smtClean="0"/>
              <a:t>We </a:t>
            </a:r>
            <a:r>
              <a:rPr lang="en-US" dirty="0"/>
              <a:t>can reach out to the researchers/colleagues at </a:t>
            </a:r>
            <a:r>
              <a:rPr lang="en-US" dirty="0" err="1" smtClean="0"/>
              <a:t>imec</a:t>
            </a:r>
            <a:r>
              <a:rPr lang="en-US" dirty="0" smtClean="0"/>
              <a:t> who conducted the SWEET study. A team member has </a:t>
            </a:r>
            <a:r>
              <a:rPr lang="en-US" dirty="0"/>
              <a:t>access to some </a:t>
            </a:r>
            <a:r>
              <a:rPr lang="en-US" dirty="0" smtClean="0"/>
              <a:t>resources at </a:t>
            </a:r>
            <a:r>
              <a:rPr lang="en-US" dirty="0" err="1" smtClean="0"/>
              <a:t>imec</a:t>
            </a:r>
            <a:r>
              <a:rPr lang="en-US" dirty="0" smtClean="0"/>
              <a:t>, </a:t>
            </a:r>
            <a:r>
              <a:rPr lang="en-US" dirty="0"/>
              <a:t>because </a:t>
            </a:r>
            <a:r>
              <a:rPr lang="en-US" dirty="0" smtClean="0"/>
              <a:t>he is still </a:t>
            </a:r>
            <a:r>
              <a:rPr lang="en-US" dirty="0"/>
              <a:t>doing research/internship there. </a:t>
            </a:r>
            <a:r>
              <a:rPr lang="en-US" dirty="0" smtClean="0"/>
              <a:t>We </a:t>
            </a:r>
            <a:r>
              <a:rPr lang="en-US" dirty="0"/>
              <a:t>can also ask if researchers at </a:t>
            </a:r>
            <a:r>
              <a:rPr lang="en-US" dirty="0" err="1"/>
              <a:t>imec</a:t>
            </a:r>
            <a:r>
              <a:rPr lang="en-US" dirty="0"/>
              <a:t>/KUL would want to be a part of </a:t>
            </a:r>
            <a:r>
              <a:rPr lang="en-US" dirty="0" smtClean="0"/>
              <a:t>a study aimed towards first responders. We can also reach </a:t>
            </a:r>
            <a:r>
              <a:rPr lang="en-US" dirty="0"/>
              <a:t>out to </a:t>
            </a:r>
            <a:r>
              <a:rPr lang="en-US" dirty="0" smtClean="0"/>
              <a:t>profs/researchers </a:t>
            </a:r>
            <a:r>
              <a:rPr lang="en-US" dirty="0"/>
              <a:t>at UBC and SFU with similar research focus.  </a:t>
            </a:r>
            <a:r>
              <a:rPr lang="en-US"/>
              <a:t/>
            </a:r>
            <a:br>
              <a:rPr lang="en-US"/>
            </a:br>
            <a:endParaRPr lang="en-US" smtClean="0"/>
          </a:p>
          <a:p>
            <a:pPr lvl="1" fontAlgn="base"/>
            <a:r>
              <a:rPr lang="en-US" smtClean="0"/>
              <a:t>We </a:t>
            </a:r>
            <a:r>
              <a:rPr lang="en-US" dirty="0" smtClean="0"/>
              <a:t>can also check </a:t>
            </a:r>
            <a:r>
              <a:rPr lang="en-US" dirty="0"/>
              <a:t>if we'd be able to use the same hardware they used in the SWEET stress study or if we can use similar hardware where we custom modify it to collect data more relevant to first responders, as well as modify the survey/application based on feedback we received (as well as continued feedback from mentors) to make it more user-friendly for first responders. </a:t>
            </a:r>
            <a:br>
              <a:rPr lang="en-US" dirty="0"/>
            </a:br>
            <a:endParaRPr lang="en-US" dirty="0"/>
          </a:p>
        </p:txBody>
      </p:sp>
    </p:spTree>
    <p:extLst>
      <p:ext uri="{BB962C8B-B14F-4D97-AF65-F5344CB8AC3E}">
        <p14:creationId xmlns:p14="http://schemas.microsoft.com/office/powerpoint/2010/main" val="70260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a:xfrm>
            <a:off x="939800" y="2603500"/>
            <a:ext cx="9804400" cy="3492500"/>
          </a:xfrm>
        </p:spPr>
        <p:txBody>
          <a:bodyPr>
            <a:normAutofit lnSpcReduction="10000"/>
          </a:bodyPr>
          <a:lstStyle/>
          <a:p>
            <a:pPr marL="342900" lvl="1" indent="-342900"/>
            <a:r>
              <a:rPr lang="en-US" dirty="0" err="1"/>
              <a:t>Imec’s</a:t>
            </a:r>
            <a:r>
              <a:rPr lang="en-US" dirty="0"/>
              <a:t> SWEET study </a:t>
            </a:r>
            <a:r>
              <a:rPr lang="en-US" dirty="0" smtClean="0"/>
              <a:t>(</a:t>
            </a:r>
            <a:r>
              <a:rPr lang="en-US" sz="900" dirty="0"/>
              <a:t>https://</a:t>
            </a:r>
            <a:r>
              <a:rPr lang="en-US" sz="900" dirty="0" err="1" smtClean="0"/>
              <a:t>www.imec-int.com</a:t>
            </a:r>
            <a:r>
              <a:rPr lang="en-US" sz="900" dirty="0" smtClean="0"/>
              <a:t>/</a:t>
            </a:r>
            <a:r>
              <a:rPr lang="en-US" sz="900" dirty="0" err="1" smtClean="0"/>
              <a:t>en</a:t>
            </a:r>
            <a:r>
              <a:rPr lang="en-US" sz="900" dirty="0" smtClean="0"/>
              <a:t>/articles/imec-s-sweet-study-collects-world-s-largest-dataset-on-stress-detection</a:t>
            </a:r>
            <a:r>
              <a:rPr lang="en-US" dirty="0" smtClean="0"/>
              <a:t>)</a:t>
            </a:r>
          </a:p>
          <a:p>
            <a:pPr lvl="1"/>
            <a:r>
              <a:rPr lang="en-US" dirty="0"/>
              <a:t>W</a:t>
            </a:r>
            <a:r>
              <a:rPr lang="en-US" dirty="0" smtClean="0"/>
              <a:t>orld’s </a:t>
            </a:r>
            <a:r>
              <a:rPr lang="en-US" dirty="0"/>
              <a:t>largest dataset on stress </a:t>
            </a:r>
            <a:r>
              <a:rPr lang="en-US" dirty="0" smtClean="0"/>
              <a:t>detection in the work place </a:t>
            </a:r>
          </a:p>
          <a:p>
            <a:pPr lvl="1"/>
            <a:r>
              <a:rPr lang="en-US" dirty="0"/>
              <a:t>F</a:t>
            </a:r>
            <a:r>
              <a:rPr lang="en-US" dirty="0" smtClean="0"/>
              <a:t>irst </a:t>
            </a:r>
            <a:r>
              <a:rPr lang="en-US" dirty="0"/>
              <a:t>large-scale </a:t>
            </a:r>
            <a:r>
              <a:rPr lang="en-US" dirty="0" smtClean="0"/>
              <a:t>study:</a:t>
            </a:r>
          </a:p>
          <a:p>
            <a:pPr lvl="2"/>
            <a:r>
              <a:rPr lang="en-US" dirty="0"/>
              <a:t>M</a:t>
            </a:r>
            <a:r>
              <a:rPr lang="en-US" dirty="0" smtClean="0"/>
              <a:t>ultiple </a:t>
            </a:r>
            <a:r>
              <a:rPr lang="en-US" dirty="0"/>
              <a:t>wearables to establish the link between physiological stress symptoms and self-reported stress in real-life. </a:t>
            </a:r>
          </a:p>
          <a:p>
            <a:pPr lvl="2"/>
            <a:r>
              <a:rPr lang="en-US" dirty="0"/>
              <a:t>P</a:t>
            </a:r>
            <a:r>
              <a:rPr lang="en-US" dirty="0" smtClean="0"/>
              <a:t>rovides better understanding of correlation between </a:t>
            </a:r>
            <a:r>
              <a:rPr lang="en-US" dirty="0"/>
              <a:t>periods of stress and its </a:t>
            </a:r>
            <a:r>
              <a:rPr lang="en-US" dirty="0" smtClean="0"/>
              <a:t>indicators</a:t>
            </a:r>
          </a:p>
          <a:p>
            <a:pPr lvl="2"/>
            <a:r>
              <a:rPr lang="en-US" dirty="0" smtClean="0"/>
              <a:t>For example: average </a:t>
            </a:r>
            <a:r>
              <a:rPr lang="en-US" dirty="0"/>
              <a:t>heart rate variability correlated with their perceived stress </a:t>
            </a:r>
            <a:r>
              <a:rPr lang="en-US" dirty="0" smtClean="0"/>
              <a:t>levels.</a:t>
            </a:r>
            <a:br>
              <a:rPr lang="en-US" dirty="0" smtClean="0"/>
            </a:br>
            <a:r>
              <a:rPr lang="en-US" dirty="0" smtClean="0"/>
              <a:t/>
            </a:r>
            <a:br>
              <a:rPr lang="en-US" dirty="0" smtClean="0"/>
            </a:br>
            <a:endParaRPr lang="en-US" dirty="0" smtClean="0"/>
          </a:p>
          <a:p>
            <a:r>
              <a:rPr lang="en-US" dirty="0" smtClean="0"/>
              <a:t>However, the study does not include first responders</a:t>
            </a:r>
          </a:p>
          <a:p>
            <a:pPr lvl="1"/>
            <a:r>
              <a:rPr lang="en-US" dirty="0" smtClean="0"/>
              <a:t>There is no current (comprehensive) database to measure anxiety/stress levels among first responders. </a:t>
            </a:r>
          </a:p>
          <a:p>
            <a:endParaRPr lang="en-US" dirty="0" smtClean="0"/>
          </a:p>
          <a:p>
            <a:endParaRPr lang="en-US" dirty="0"/>
          </a:p>
        </p:txBody>
      </p:sp>
    </p:spTree>
    <p:extLst>
      <p:ext uri="{BB962C8B-B14F-4D97-AF65-F5344CB8AC3E}">
        <p14:creationId xmlns:p14="http://schemas.microsoft.com/office/powerpoint/2010/main" val="1990397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and Overview </a:t>
            </a:r>
            <a:endParaRPr lang="en-US" dirty="0"/>
          </a:p>
        </p:txBody>
      </p:sp>
      <p:sp>
        <p:nvSpPr>
          <p:cNvPr id="3" name="Content Placeholder 2"/>
          <p:cNvSpPr>
            <a:spLocks noGrp="1"/>
          </p:cNvSpPr>
          <p:nvPr>
            <p:ph idx="1"/>
          </p:nvPr>
        </p:nvSpPr>
        <p:spPr>
          <a:xfrm>
            <a:off x="1154954" y="2603500"/>
            <a:ext cx="10554446" cy="4025900"/>
          </a:xfrm>
        </p:spPr>
        <p:txBody>
          <a:bodyPr/>
          <a:lstStyle/>
          <a:p>
            <a:r>
              <a:rPr lang="en-US" dirty="0" smtClean="0"/>
              <a:t>Problem:</a:t>
            </a:r>
          </a:p>
          <a:p>
            <a:pPr lvl="1"/>
            <a:r>
              <a:rPr lang="en-US" dirty="0" smtClean="0"/>
              <a:t>Any suggested solutions must rely on actual data collected from first responders, in order to be relevant</a:t>
            </a:r>
          </a:p>
          <a:p>
            <a:pPr lvl="1"/>
            <a:r>
              <a:rPr lang="en-US" dirty="0" smtClean="0"/>
              <a:t>No current database </a:t>
            </a:r>
          </a:p>
          <a:p>
            <a:pPr lvl="1"/>
            <a:endParaRPr lang="en-US" dirty="0"/>
          </a:p>
          <a:p>
            <a:r>
              <a:rPr lang="en-US" dirty="0" smtClean="0"/>
              <a:t>Overview of proposed solution:</a:t>
            </a:r>
          </a:p>
          <a:p>
            <a:pPr lvl="1"/>
            <a:r>
              <a:rPr lang="en-US" dirty="0" smtClean="0"/>
              <a:t>Use a similar platform to </a:t>
            </a:r>
            <a:r>
              <a:rPr lang="en-US" dirty="0" err="1" smtClean="0"/>
              <a:t>imec’s</a:t>
            </a:r>
            <a:r>
              <a:rPr lang="en-US" dirty="0" smtClean="0"/>
              <a:t> SWEET study </a:t>
            </a:r>
            <a:r>
              <a:rPr lang="en-US" dirty="0"/>
              <a:t>to </a:t>
            </a:r>
            <a:r>
              <a:rPr lang="en-US" dirty="0" smtClean="0"/>
              <a:t>anonymously collect similar type of data relevant to first responders</a:t>
            </a:r>
          </a:p>
          <a:p>
            <a:pPr lvl="1"/>
            <a:r>
              <a:rPr lang="en-US" dirty="0"/>
              <a:t>B</a:t>
            </a:r>
            <a:r>
              <a:rPr lang="en-US" dirty="0" smtClean="0"/>
              <a:t>uild a smartphone app to help first responders keep track of their own anxiety/ stress levels</a:t>
            </a:r>
          </a:p>
          <a:p>
            <a:pPr lvl="1"/>
            <a:r>
              <a:rPr lang="en-US" dirty="0" smtClean="0"/>
              <a:t>App is completely anonymous </a:t>
            </a:r>
            <a:endParaRPr lang="en-US" dirty="0"/>
          </a:p>
        </p:txBody>
      </p:sp>
    </p:spTree>
    <p:extLst>
      <p:ext uri="{BB962C8B-B14F-4D97-AF65-F5344CB8AC3E}">
        <p14:creationId xmlns:p14="http://schemas.microsoft.com/office/powerpoint/2010/main" val="13116371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Lumohacks</a:t>
            </a:r>
            <a:r>
              <a:rPr lang="en-US" dirty="0" smtClean="0"/>
              <a:t> 2018 </a:t>
            </a:r>
            <a:r>
              <a:rPr lang="mr-IN" dirty="0" smtClean="0"/>
              <a:t>–</a:t>
            </a:r>
            <a:r>
              <a:rPr lang="en-US" dirty="0" smtClean="0"/>
              <a:t> Summary of work</a:t>
            </a:r>
            <a:endParaRPr lang="en-US" dirty="0"/>
          </a:p>
        </p:txBody>
      </p:sp>
      <p:sp>
        <p:nvSpPr>
          <p:cNvPr id="3" name="Content Placeholder 2"/>
          <p:cNvSpPr>
            <a:spLocks noGrp="1"/>
          </p:cNvSpPr>
          <p:nvPr>
            <p:ph idx="1"/>
          </p:nvPr>
        </p:nvSpPr>
        <p:spPr>
          <a:xfrm>
            <a:off x="647700" y="2603500"/>
            <a:ext cx="10248900" cy="4152900"/>
          </a:xfrm>
        </p:spPr>
        <p:txBody>
          <a:bodyPr>
            <a:normAutofit fontScale="85000" lnSpcReduction="20000"/>
          </a:bodyPr>
          <a:lstStyle/>
          <a:p>
            <a:pPr fontAlgn="base"/>
            <a:r>
              <a:rPr lang="en-US" dirty="0"/>
              <a:t>Summary of what we were trying to </a:t>
            </a:r>
            <a:r>
              <a:rPr lang="en-US" dirty="0" smtClean="0"/>
              <a:t>do:</a:t>
            </a:r>
            <a:br>
              <a:rPr lang="en-US" dirty="0" smtClean="0"/>
            </a:br>
            <a:r>
              <a:rPr lang="en-US" dirty="0" smtClean="0"/>
              <a:t/>
            </a:r>
            <a:br>
              <a:rPr lang="en-US" dirty="0" smtClean="0"/>
            </a:br>
            <a:r>
              <a:rPr lang="en-US" dirty="0" smtClean="0"/>
              <a:t>Since </a:t>
            </a:r>
            <a:r>
              <a:rPr lang="en-US" dirty="0"/>
              <a:t>there is no current comprehensive study or a database for stress levels for first responders, our plan was</a:t>
            </a:r>
            <a:r>
              <a:rPr lang="en-US" dirty="0" smtClean="0"/>
              <a:t>:</a:t>
            </a:r>
            <a:br>
              <a:rPr lang="en-US" dirty="0" smtClean="0"/>
            </a:br>
            <a:endParaRPr lang="en-US" dirty="0"/>
          </a:p>
          <a:p>
            <a:pPr fontAlgn="base">
              <a:buFont typeface="+mj-lt"/>
              <a:buAutoNum type="arabicPeriod"/>
            </a:pPr>
            <a:r>
              <a:rPr lang="en-US" dirty="0"/>
              <a:t>since there is no current database, build a database  </a:t>
            </a:r>
            <a:endParaRPr lang="en-US" dirty="0" smtClean="0"/>
          </a:p>
          <a:p>
            <a:pPr fontAlgn="base">
              <a:buFont typeface="+mj-lt"/>
              <a:buAutoNum type="arabicPeriod"/>
            </a:pPr>
            <a:r>
              <a:rPr lang="en-US" dirty="0" smtClean="0"/>
              <a:t>build </a:t>
            </a:r>
            <a:r>
              <a:rPr lang="en-US" dirty="0"/>
              <a:t>hardware to anonymously collect data on users, and upload the data to a database. </a:t>
            </a:r>
            <a:endParaRPr lang="en-US" dirty="0" smtClean="0"/>
          </a:p>
          <a:p>
            <a:pPr fontAlgn="base">
              <a:buFont typeface="+mj-lt"/>
              <a:buAutoNum type="arabicPeriod"/>
            </a:pPr>
            <a:r>
              <a:rPr lang="en-US" dirty="0" smtClean="0"/>
              <a:t>make </a:t>
            </a:r>
            <a:r>
              <a:rPr lang="en-US" dirty="0"/>
              <a:t>a survey platform for first responders to anonymously answer questions regarding their stress levels/ mental wellness throughout the day, and upload the data to a database. </a:t>
            </a:r>
            <a:endParaRPr lang="en-US" dirty="0" smtClean="0"/>
          </a:p>
          <a:p>
            <a:pPr fontAlgn="base">
              <a:buFont typeface="+mj-lt"/>
              <a:buAutoNum type="arabicPeriod"/>
            </a:pPr>
            <a:r>
              <a:rPr lang="en-US" dirty="0" smtClean="0"/>
              <a:t>when there is enough data:</a:t>
            </a:r>
          </a:p>
          <a:p>
            <a:pPr lvl="1" fontAlgn="base"/>
            <a:r>
              <a:rPr lang="en-US" dirty="0" smtClean="0"/>
              <a:t>statistical </a:t>
            </a:r>
            <a:r>
              <a:rPr lang="en-US" dirty="0"/>
              <a:t>analysis to better understand what the data entails including stress level stats, </a:t>
            </a:r>
            <a:r>
              <a:rPr lang="en-US" dirty="0" smtClean="0"/>
              <a:t>correlations, etc</a:t>
            </a:r>
            <a:r>
              <a:rPr lang="en-US" dirty="0"/>
              <a:t>.. </a:t>
            </a:r>
          </a:p>
          <a:p>
            <a:pPr lvl="1" fontAlgn="base"/>
            <a:r>
              <a:rPr lang="en-US" dirty="0" smtClean="0"/>
              <a:t>Other research/academic studies, including as </a:t>
            </a:r>
            <a:r>
              <a:rPr lang="en-US" dirty="0"/>
              <a:t>machine learning or other evaluative/ predictive </a:t>
            </a:r>
            <a:r>
              <a:rPr lang="en-US" dirty="0" smtClean="0"/>
              <a:t>analysis</a:t>
            </a:r>
          </a:p>
          <a:p>
            <a:pPr fontAlgn="base">
              <a:buFont typeface="+mj-lt"/>
              <a:buAutoNum type="arabicPeriod"/>
            </a:pPr>
            <a:r>
              <a:rPr lang="en-US" dirty="0" smtClean="0"/>
              <a:t>build </a:t>
            </a:r>
            <a:r>
              <a:rPr lang="en-US" dirty="0"/>
              <a:t>a survey app for first responders to evaluate their own stress levels on a weekly basis and weekly monitor their </a:t>
            </a:r>
            <a:r>
              <a:rPr lang="en-US" dirty="0" smtClean="0"/>
              <a:t>levels (in addition to physiological data). </a:t>
            </a:r>
            <a:r>
              <a:rPr lang="en-US" dirty="0"/>
              <a:t>Then compare their stress levels to their teams' average stress levels, if their stress levels are above their teams average, they receive a notification that they should destress (in the app setup, we ask users to suggest methods that they find help them destress).</a:t>
            </a:r>
          </a:p>
          <a:p>
            <a:endParaRPr lang="en-US" dirty="0"/>
          </a:p>
        </p:txBody>
      </p:sp>
    </p:spTree>
    <p:extLst>
      <p:ext uri="{BB962C8B-B14F-4D97-AF65-F5344CB8AC3E}">
        <p14:creationId xmlns:p14="http://schemas.microsoft.com/office/powerpoint/2010/main" val="2047014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Lumohacks</a:t>
            </a:r>
            <a:r>
              <a:rPr lang="en-US" dirty="0"/>
              <a:t> 2018 </a:t>
            </a:r>
            <a:r>
              <a:rPr lang="mr-IN" dirty="0"/>
              <a:t>–</a:t>
            </a:r>
            <a:r>
              <a:rPr lang="en-US" dirty="0"/>
              <a:t> Summary of work</a:t>
            </a:r>
          </a:p>
        </p:txBody>
      </p:sp>
      <p:sp>
        <p:nvSpPr>
          <p:cNvPr id="3" name="Content Placeholder 2"/>
          <p:cNvSpPr>
            <a:spLocks noGrp="1"/>
          </p:cNvSpPr>
          <p:nvPr>
            <p:ph idx="1"/>
          </p:nvPr>
        </p:nvSpPr>
        <p:spPr>
          <a:xfrm>
            <a:off x="825500" y="2260600"/>
            <a:ext cx="10210800" cy="4432300"/>
          </a:xfrm>
        </p:spPr>
        <p:txBody>
          <a:bodyPr>
            <a:normAutofit fontScale="92500" lnSpcReduction="10000"/>
          </a:bodyPr>
          <a:lstStyle/>
          <a:p>
            <a:pPr fontAlgn="base"/>
            <a:r>
              <a:rPr lang="en-US" dirty="0"/>
              <a:t>What we were able to finish within 24hrs. </a:t>
            </a:r>
          </a:p>
          <a:p>
            <a:pPr fontAlgn="base">
              <a:buFont typeface="+mj-lt"/>
              <a:buAutoNum type="arabicPeriod"/>
            </a:pPr>
            <a:r>
              <a:rPr lang="en-US" dirty="0"/>
              <a:t>we built a small and limited database </a:t>
            </a:r>
            <a:endParaRPr lang="en-US" dirty="0" smtClean="0"/>
          </a:p>
          <a:p>
            <a:pPr fontAlgn="base">
              <a:buFont typeface="+mj-lt"/>
              <a:buAutoNum type="arabicPeriod"/>
            </a:pPr>
            <a:r>
              <a:rPr lang="en-US" dirty="0" smtClean="0"/>
              <a:t>we </a:t>
            </a:r>
            <a:r>
              <a:rPr lang="en-US" dirty="0"/>
              <a:t>built hardware that anonymously collect data and uploads the data. We didn't have all the components/modules that we needed, but we were able to get it </a:t>
            </a:r>
            <a:r>
              <a:rPr lang="en-US" dirty="0" smtClean="0"/>
              <a:t>working</a:t>
            </a:r>
          </a:p>
          <a:p>
            <a:pPr fontAlgn="base">
              <a:buFont typeface="+mj-lt"/>
              <a:buAutoNum type="arabicPeriod"/>
            </a:pPr>
            <a:r>
              <a:rPr lang="en-US" dirty="0" smtClean="0"/>
              <a:t>we </a:t>
            </a:r>
            <a:r>
              <a:rPr lang="en-US" dirty="0"/>
              <a:t>researched stress levels survey questions, and put together a survey. We received insightful feedback from mentors during the event, so, we were able to change the type of questions accordingly. </a:t>
            </a:r>
            <a:endParaRPr lang="en-US" dirty="0" smtClean="0"/>
          </a:p>
          <a:p>
            <a:pPr fontAlgn="base">
              <a:buFont typeface="+mj-lt"/>
              <a:buAutoNum type="arabicPeriod"/>
            </a:pPr>
            <a:r>
              <a:rPr lang="en-US" dirty="0" smtClean="0"/>
              <a:t>uploading </a:t>
            </a:r>
            <a:r>
              <a:rPr lang="en-US" dirty="0"/>
              <a:t>data to the database seemed to have been working, however we didn't have enough data for any meaningful statistical analysis. </a:t>
            </a:r>
            <a:endParaRPr lang="en-US" dirty="0" smtClean="0"/>
          </a:p>
          <a:p>
            <a:pPr fontAlgn="base">
              <a:buFont typeface="+mj-lt"/>
              <a:buAutoNum type="arabicPeriod"/>
            </a:pPr>
            <a:r>
              <a:rPr lang="en-US" dirty="0" smtClean="0"/>
              <a:t>we </a:t>
            </a:r>
            <a:r>
              <a:rPr lang="en-US" dirty="0"/>
              <a:t>were almost finishing up with building a self-assessment iOS app to monitor stress levels. Following feedback and suggestions from mentors, we changed the rating system as well as the number of questions to adhere with time limitations of first responders.   </a:t>
            </a:r>
            <a:endParaRPr lang="en-US" dirty="0" smtClean="0"/>
          </a:p>
          <a:p>
            <a:pPr lvl="1" fontAlgn="base"/>
            <a:r>
              <a:rPr lang="en-US" dirty="0" smtClean="0"/>
              <a:t>We </a:t>
            </a:r>
            <a:r>
              <a:rPr lang="en-US" dirty="0"/>
              <a:t>changed the rating system from 1-5 to a slider type of rating, as well as lowered the number of questions to 3. We also included a section where users would be able to describe a recent traumatic incident they had at work using three words to describe the incident. </a:t>
            </a:r>
          </a:p>
          <a:p>
            <a:endParaRPr lang="en-US" dirty="0"/>
          </a:p>
        </p:txBody>
      </p:sp>
    </p:spTree>
    <p:extLst>
      <p:ext uri="{BB962C8B-B14F-4D97-AF65-F5344CB8AC3E}">
        <p14:creationId xmlns:p14="http://schemas.microsoft.com/office/powerpoint/2010/main" val="1481214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 (Stage 1/2) - Database</a:t>
            </a:r>
            <a:endParaRPr lang="en-US" dirty="0"/>
          </a:p>
        </p:txBody>
      </p:sp>
      <p:sp>
        <p:nvSpPr>
          <p:cNvPr id="3" name="Content Placeholder 2"/>
          <p:cNvSpPr>
            <a:spLocks noGrp="1"/>
          </p:cNvSpPr>
          <p:nvPr>
            <p:ph idx="1"/>
          </p:nvPr>
        </p:nvSpPr>
        <p:spPr>
          <a:xfrm>
            <a:off x="169330" y="2425700"/>
            <a:ext cx="10206570" cy="4254500"/>
          </a:xfrm>
        </p:spPr>
        <p:txBody>
          <a:bodyPr>
            <a:normAutofit/>
          </a:bodyPr>
          <a:lstStyle/>
          <a:p>
            <a:r>
              <a:rPr lang="en-US" sz="2400" dirty="0" smtClean="0"/>
              <a:t>Stage One: Build a database for first responders </a:t>
            </a:r>
          </a:p>
          <a:p>
            <a:endParaRPr lang="en-US" dirty="0" smtClean="0"/>
          </a:p>
          <a:p>
            <a:pPr lvl="1"/>
            <a:r>
              <a:rPr lang="en-US" dirty="0" smtClean="0"/>
              <a:t>Anonymous data collection from first responders within departments.</a:t>
            </a:r>
          </a:p>
          <a:p>
            <a:pPr lvl="1"/>
            <a:r>
              <a:rPr lang="en-US" dirty="0" smtClean="0"/>
              <a:t>In </a:t>
            </a:r>
            <a:r>
              <a:rPr lang="en-US" dirty="0"/>
              <a:t>no </a:t>
            </a:r>
            <a:r>
              <a:rPr lang="en-US" dirty="0" smtClean="0"/>
              <a:t>way, contributors </a:t>
            </a:r>
            <a:r>
              <a:rPr lang="en-US" dirty="0"/>
              <a:t>to the database </a:t>
            </a:r>
            <a:r>
              <a:rPr lang="en-US" dirty="0" smtClean="0"/>
              <a:t>would </a:t>
            </a:r>
            <a:br>
              <a:rPr lang="en-US" dirty="0" smtClean="0"/>
            </a:br>
            <a:r>
              <a:rPr lang="en-US" dirty="0" smtClean="0"/>
              <a:t>be identified at any point</a:t>
            </a:r>
            <a:r>
              <a:rPr lang="en-US" sz="2200" dirty="0" smtClean="0"/>
              <a:t/>
            </a:r>
            <a:br>
              <a:rPr lang="en-US" sz="2200" dirty="0" smtClean="0"/>
            </a:br>
            <a:endParaRPr lang="en-US" sz="2200" dirty="0" smtClean="0"/>
          </a:p>
          <a:p>
            <a:pPr lvl="1"/>
            <a:r>
              <a:rPr lang="en-US" dirty="0" smtClean="0"/>
              <a:t>Hardware (such as a </a:t>
            </a:r>
            <a:r>
              <a:rPr lang="en-US" dirty="0" err="1" smtClean="0"/>
              <a:t>fitbit</a:t>
            </a:r>
            <a:r>
              <a:rPr lang="en-US" dirty="0" smtClean="0"/>
              <a:t>, not necessarily </a:t>
            </a:r>
            <a:r>
              <a:rPr lang="en-US" dirty="0" err="1" smtClean="0"/>
              <a:t>fitbits</a:t>
            </a:r>
            <a:r>
              <a:rPr lang="en-US" dirty="0" smtClean="0"/>
              <a:t>): </a:t>
            </a:r>
            <a:br>
              <a:rPr lang="en-US" dirty="0" smtClean="0"/>
            </a:br>
            <a:r>
              <a:rPr lang="en-US" dirty="0" smtClean="0"/>
              <a:t>collect physiological data throughout shifts</a:t>
            </a:r>
          </a:p>
          <a:p>
            <a:pPr lvl="1"/>
            <a:r>
              <a:rPr lang="en-US" dirty="0" smtClean="0"/>
              <a:t>Survey: self-reported </a:t>
            </a:r>
            <a:r>
              <a:rPr lang="en-US" dirty="0"/>
              <a:t>stress </a:t>
            </a:r>
            <a:r>
              <a:rPr lang="en-US" dirty="0" smtClean="0"/>
              <a:t>from participants</a:t>
            </a:r>
          </a:p>
          <a:p>
            <a:pPr lvl="2"/>
            <a:r>
              <a:rPr lang="en-US" dirty="0" smtClean="0"/>
              <a:t>Cellphone app</a:t>
            </a:r>
          </a:p>
          <a:p>
            <a:pPr lvl="2"/>
            <a:r>
              <a:rPr lang="en-US" dirty="0" smtClean="0"/>
              <a:t>Computer online </a:t>
            </a:r>
            <a:r>
              <a:rPr lang="en-US" dirty="0" err="1" smtClean="0"/>
              <a:t>survery</a:t>
            </a:r>
            <a:endParaRPr lang="en-US" dirty="0" smtClean="0"/>
          </a:p>
        </p:txBody>
      </p:sp>
    </p:spTree>
    <p:extLst>
      <p:ext uri="{BB962C8B-B14F-4D97-AF65-F5344CB8AC3E}">
        <p14:creationId xmlns:p14="http://schemas.microsoft.com/office/powerpoint/2010/main" val="6563810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 (Stage 1</a:t>
            </a:r>
            <a:r>
              <a:rPr lang="en-US" dirty="0" smtClean="0"/>
              <a:t>/2) - </a:t>
            </a:r>
            <a:r>
              <a:rPr lang="en-US" dirty="0"/>
              <a:t>Database</a:t>
            </a:r>
          </a:p>
        </p:txBody>
      </p:sp>
      <p:sp>
        <p:nvSpPr>
          <p:cNvPr id="3" name="Content Placeholder 2"/>
          <p:cNvSpPr>
            <a:spLocks noGrp="1"/>
          </p:cNvSpPr>
          <p:nvPr>
            <p:ph idx="1"/>
          </p:nvPr>
        </p:nvSpPr>
        <p:spPr>
          <a:xfrm>
            <a:off x="342155" y="2628900"/>
            <a:ext cx="7315946" cy="3949700"/>
          </a:xfrm>
        </p:spPr>
        <p:txBody>
          <a:bodyPr>
            <a:normAutofit fontScale="85000" lnSpcReduction="20000"/>
          </a:bodyPr>
          <a:lstStyle/>
          <a:p>
            <a:pPr marL="342900" lvl="1" indent="-342900"/>
            <a:r>
              <a:rPr lang="en-US" sz="2200" dirty="0" smtClean="0"/>
              <a:t>Collect data over the course of 3-4 months</a:t>
            </a:r>
          </a:p>
          <a:p>
            <a:pPr marL="342900" lvl="1" indent="-342900"/>
            <a:r>
              <a:rPr lang="en-US" sz="2200" dirty="0" smtClean="0"/>
              <a:t>Using collected </a:t>
            </a:r>
            <a:r>
              <a:rPr lang="en-US" sz="2200" dirty="0"/>
              <a:t>data</a:t>
            </a:r>
          </a:p>
          <a:p>
            <a:pPr lvl="1"/>
            <a:r>
              <a:rPr lang="en-US" dirty="0" smtClean="0"/>
              <a:t>Find statistical data about first responders throughout the </a:t>
            </a:r>
            <a:br>
              <a:rPr lang="en-US" dirty="0" smtClean="0"/>
            </a:br>
            <a:r>
              <a:rPr lang="en-US" dirty="0" smtClean="0"/>
              <a:t>Lower </a:t>
            </a:r>
            <a:r>
              <a:rPr lang="en-US" dirty="0"/>
              <a:t>M</a:t>
            </a:r>
            <a:r>
              <a:rPr lang="en-US" dirty="0" smtClean="0"/>
              <a:t>ainland </a:t>
            </a:r>
          </a:p>
          <a:p>
            <a:pPr lvl="1"/>
            <a:r>
              <a:rPr lang="en-US" dirty="0" smtClean="0"/>
              <a:t>Statistical analysis: </a:t>
            </a:r>
          </a:p>
          <a:p>
            <a:pPr lvl="2"/>
            <a:r>
              <a:rPr lang="en-US" dirty="0" smtClean="0"/>
              <a:t>averages of stress levels of first responders</a:t>
            </a:r>
          </a:p>
          <a:p>
            <a:pPr lvl="2"/>
            <a:r>
              <a:rPr lang="en-US" dirty="0" smtClean="0"/>
              <a:t>Averages of stress levels within individual teams (such as VPD, RCMP, EMT, ICU staff, etc.. ) </a:t>
            </a:r>
          </a:p>
          <a:p>
            <a:pPr lvl="2"/>
            <a:endParaRPr lang="en-US" dirty="0"/>
          </a:p>
          <a:p>
            <a:r>
              <a:rPr lang="en-US" dirty="0" smtClean="0"/>
              <a:t>Other Uses of the database (academic and other research uses):</a:t>
            </a:r>
          </a:p>
          <a:p>
            <a:pPr lvl="1"/>
            <a:r>
              <a:rPr lang="en-US" dirty="0" smtClean="0"/>
              <a:t>training sets for machine learning and prediction algorithm</a:t>
            </a:r>
          </a:p>
          <a:p>
            <a:pPr lvl="1"/>
            <a:r>
              <a:rPr lang="en-US" dirty="0" smtClean="0"/>
              <a:t>research/studies, including lowering stress levels among first responders</a:t>
            </a:r>
          </a:p>
          <a:p>
            <a:pPr lvl="1"/>
            <a:r>
              <a:rPr lang="en-US" dirty="0" smtClean="0"/>
              <a:t>Early detecting of deviation patterns in stress levels</a:t>
            </a:r>
          </a:p>
          <a:p>
            <a:pPr lvl="1"/>
            <a:r>
              <a:rPr lang="en-US" dirty="0" smtClean="0"/>
              <a:t>Correlation between physiological activities and stress levels</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528560" y="2921000"/>
            <a:ext cx="6746240" cy="4216400"/>
          </a:xfrm>
          <a:prstGeom prst="rect">
            <a:avLst/>
          </a:prstGeom>
        </p:spPr>
      </p:pic>
    </p:spTree>
    <p:extLst>
      <p:ext uri="{BB962C8B-B14F-4D97-AF65-F5344CB8AC3E}">
        <p14:creationId xmlns:p14="http://schemas.microsoft.com/office/powerpoint/2010/main" val="5562071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 (Stage </a:t>
            </a:r>
            <a:r>
              <a:rPr lang="en-US" dirty="0" smtClean="0"/>
              <a:t>2/2) </a:t>
            </a:r>
            <a:r>
              <a:rPr lang="mr-IN" dirty="0" smtClean="0"/>
              <a:t>–</a:t>
            </a:r>
            <a:r>
              <a:rPr lang="en-US" dirty="0" smtClean="0"/>
              <a:t> </a:t>
            </a:r>
            <a:r>
              <a:rPr lang="en-US" dirty="0"/>
              <a:t>H</a:t>
            </a:r>
            <a:r>
              <a:rPr lang="en-US" dirty="0" smtClean="0"/>
              <a:t>ardware + Phone App</a:t>
            </a:r>
            <a:endParaRPr lang="en-US" dirty="0"/>
          </a:p>
        </p:txBody>
      </p:sp>
      <p:sp>
        <p:nvSpPr>
          <p:cNvPr id="3" name="Content Placeholder 2"/>
          <p:cNvSpPr>
            <a:spLocks noGrp="1"/>
          </p:cNvSpPr>
          <p:nvPr>
            <p:ph idx="1"/>
          </p:nvPr>
        </p:nvSpPr>
        <p:spPr>
          <a:xfrm>
            <a:off x="570754" y="2540000"/>
            <a:ext cx="7366746" cy="3289300"/>
          </a:xfrm>
        </p:spPr>
        <p:txBody>
          <a:bodyPr>
            <a:normAutofit/>
          </a:bodyPr>
          <a:lstStyle/>
          <a:p>
            <a:r>
              <a:rPr lang="en-US" dirty="0"/>
              <a:t>Stage </a:t>
            </a:r>
            <a:r>
              <a:rPr lang="en-US" dirty="0" smtClean="0"/>
              <a:t>Two: Personal self-monitoring stress levels </a:t>
            </a:r>
            <a:r>
              <a:rPr lang="en-US" dirty="0"/>
              <a:t>s</a:t>
            </a:r>
            <a:r>
              <a:rPr lang="en-US" dirty="0" smtClean="0"/>
              <a:t>martphone </a:t>
            </a:r>
            <a:r>
              <a:rPr lang="en-US" dirty="0"/>
              <a:t>a</a:t>
            </a:r>
            <a:r>
              <a:rPr lang="en-US" dirty="0" smtClean="0"/>
              <a:t>pplication (smart companion)</a:t>
            </a:r>
            <a:br>
              <a:rPr lang="en-US" dirty="0" smtClean="0"/>
            </a:br>
            <a:endParaRPr lang="en-US" dirty="0" smtClean="0"/>
          </a:p>
          <a:p>
            <a:pPr lvl="1"/>
            <a:r>
              <a:rPr lang="en-US" sz="1800" dirty="0" smtClean="0"/>
              <a:t>Individual users would test out their own stress levels throughout the day</a:t>
            </a:r>
            <a:r>
              <a:rPr lang="en-US" sz="1800" dirty="0"/>
              <a:t>, </a:t>
            </a:r>
            <a:r>
              <a:rPr lang="en-US" sz="1800" dirty="0" smtClean="0"/>
              <a:t>anonymously</a:t>
            </a:r>
          </a:p>
          <a:p>
            <a:pPr lvl="2"/>
            <a:r>
              <a:rPr lang="en-US" dirty="0" smtClean="0"/>
              <a:t>Hardware: collect </a:t>
            </a:r>
            <a:r>
              <a:rPr lang="en-US" dirty="0"/>
              <a:t>physiological data throughout shifts</a:t>
            </a:r>
          </a:p>
          <a:p>
            <a:pPr lvl="2"/>
            <a:r>
              <a:rPr lang="en-US" dirty="0"/>
              <a:t>Survey: </a:t>
            </a:r>
            <a:r>
              <a:rPr lang="en-US" dirty="0" smtClean="0"/>
              <a:t>short, quick answer questions to self-reported stress levels from participants </a:t>
            </a:r>
            <a:endParaRPr lang="en-US" dirty="0"/>
          </a:p>
          <a:p>
            <a:pPr lvl="1"/>
            <a:r>
              <a:rPr lang="en-US" dirty="0"/>
              <a:t>At the end of the week, </a:t>
            </a:r>
            <a:r>
              <a:rPr lang="en-US" dirty="0" smtClean="0"/>
              <a:t>get a report on stress levels, as well as compare weekly results to previous weeks </a:t>
            </a:r>
          </a:p>
        </p:txBody>
      </p:sp>
      <p:sp>
        <p:nvSpPr>
          <p:cNvPr id="4" name="Rectangle 3"/>
          <p:cNvSpPr/>
          <p:nvPr/>
        </p:nvSpPr>
        <p:spPr>
          <a:xfrm>
            <a:off x="570754" y="5981700"/>
            <a:ext cx="10439400" cy="646331"/>
          </a:xfrm>
          <a:prstGeom prst="rect">
            <a:avLst/>
          </a:prstGeom>
        </p:spPr>
        <p:txBody>
          <a:bodyPr wrap="square">
            <a:spAutoFit/>
          </a:bodyPr>
          <a:lstStyle/>
          <a:p>
            <a:r>
              <a:rPr lang="en-US" dirty="0"/>
              <a:t>* hardware and cellphone app used in stage 1 to create a database are also used in stage 2 for daily/weekly self-monitoring stress levels</a:t>
            </a:r>
          </a:p>
        </p:txBody>
      </p:sp>
    </p:spTree>
    <p:extLst>
      <p:ext uri="{BB962C8B-B14F-4D97-AF65-F5344CB8AC3E}">
        <p14:creationId xmlns:p14="http://schemas.microsoft.com/office/powerpoint/2010/main" val="1350540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 </a:t>
            </a:r>
            <a:r>
              <a:rPr lang="mr-IN" dirty="0" smtClean="0"/>
              <a:t>–</a:t>
            </a:r>
            <a:r>
              <a:rPr lang="en-US" dirty="0" smtClean="0"/>
              <a:t> links to app and database</a:t>
            </a:r>
            <a:endParaRPr lang="en-US" dirty="0"/>
          </a:p>
        </p:txBody>
      </p:sp>
      <p:sp>
        <p:nvSpPr>
          <p:cNvPr id="3" name="Content Placeholder 2"/>
          <p:cNvSpPr>
            <a:spLocks noGrp="1"/>
          </p:cNvSpPr>
          <p:nvPr>
            <p:ph idx="1"/>
          </p:nvPr>
        </p:nvSpPr>
        <p:spPr>
          <a:xfrm>
            <a:off x="546100" y="2314836"/>
            <a:ext cx="5435600" cy="3530600"/>
          </a:xfrm>
        </p:spPr>
        <p:txBody>
          <a:bodyPr>
            <a:normAutofit/>
          </a:bodyPr>
          <a:lstStyle/>
          <a:p>
            <a:r>
              <a:rPr lang="en-US" dirty="0" smtClean="0"/>
              <a:t>Collect </a:t>
            </a:r>
            <a:r>
              <a:rPr lang="en-US" dirty="0"/>
              <a:t>physiological data </a:t>
            </a:r>
            <a:r>
              <a:rPr lang="en-US" dirty="0" smtClean="0"/>
              <a:t>using multiple sensors: heart rate, steps count, balance, etc. </a:t>
            </a:r>
          </a:p>
          <a:p>
            <a:r>
              <a:rPr lang="en-US" dirty="0" smtClean="0"/>
              <a:t>Push button to count the number of stressful events/situations per day</a:t>
            </a:r>
          </a:p>
          <a:p>
            <a:r>
              <a:rPr lang="en-US" dirty="0" smtClean="0"/>
              <a:t>Connect the board to an app to visualize and post data onto database</a:t>
            </a:r>
          </a:p>
          <a:p>
            <a:r>
              <a:rPr lang="en-US" dirty="0" smtClean="0"/>
              <a:t>Hardware wouldn’t look this scary (we had to improvise for this event). More like a </a:t>
            </a:r>
            <a:r>
              <a:rPr lang="en-US" dirty="0" err="1" smtClean="0"/>
              <a:t>fitbit</a:t>
            </a:r>
            <a:r>
              <a:rPr lang="en-US" dirty="0" smtClean="0"/>
              <a:t>   </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1600" y="5344978"/>
            <a:ext cx="6324600" cy="2822844"/>
          </a:xfrm>
          <a:prstGeom prst="rect">
            <a:avLst/>
          </a:prstGeom>
        </p:spPr>
      </p:pic>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981700" y="2314836"/>
            <a:ext cx="2878335" cy="5117040"/>
          </a:xfrm>
          <a:prstGeom prst="rect">
            <a:avLst/>
          </a:prstGeom>
        </p:spPr>
      </p:pic>
      <p:pic>
        <p:nvPicPr>
          <p:cNvPr id="6" name="Picture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860034" y="3873500"/>
            <a:ext cx="3331965" cy="2984500"/>
          </a:xfrm>
          <a:prstGeom prst="rect">
            <a:avLst/>
          </a:prstGeom>
        </p:spPr>
      </p:pic>
    </p:spTree>
    <p:extLst>
      <p:ext uri="{BB962C8B-B14F-4D97-AF65-F5344CB8AC3E}">
        <p14:creationId xmlns:p14="http://schemas.microsoft.com/office/powerpoint/2010/main" val="165454845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935</TotalTime>
  <Words>546</Words>
  <Application>Microsoft Macintosh PowerPoint</Application>
  <PresentationFormat>Widescreen</PresentationFormat>
  <Paragraphs>100</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Century Gothic</vt:lpstr>
      <vt:lpstr>Mangal</vt:lpstr>
      <vt:lpstr>Wingdings 3</vt:lpstr>
      <vt:lpstr>Ion Boardroom</vt:lpstr>
      <vt:lpstr>Smart Companion</vt:lpstr>
      <vt:lpstr>Background</vt:lpstr>
      <vt:lpstr>Problem and Overview </vt:lpstr>
      <vt:lpstr>Lumohacks 2018 – Summary of work</vt:lpstr>
      <vt:lpstr>Lumohacks 2018 – Summary of work</vt:lpstr>
      <vt:lpstr>Approach (Stage 1/2) - Database</vt:lpstr>
      <vt:lpstr>Approach (Stage 1/2) - Database</vt:lpstr>
      <vt:lpstr>Approach (Stage 2/2) – Hardware + Phone App</vt:lpstr>
      <vt:lpstr>Hardware – links to app and database</vt:lpstr>
      <vt:lpstr>Survey (Smart Companion app)</vt:lpstr>
      <vt:lpstr>Survey (Smart Companion app)</vt:lpstr>
      <vt:lpstr>Survey (Smart Companion app)</vt:lpstr>
      <vt:lpstr>App layout</vt:lpstr>
      <vt:lpstr>Plan to move forward</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Companion</dc:title>
  <dc:creator>Microsoft Office User</dc:creator>
  <cp:lastModifiedBy>Microsoft Office User</cp:lastModifiedBy>
  <cp:revision>108</cp:revision>
  <dcterms:created xsi:type="dcterms:W3CDTF">2018-09-16T06:04:44Z</dcterms:created>
  <dcterms:modified xsi:type="dcterms:W3CDTF">2018-09-25T01:56:10Z</dcterms:modified>
</cp:coreProperties>
</file>

<file path=docProps/thumbnail.jpeg>
</file>